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showGuides="1">
      <p:cViewPr varScale="1">
        <p:scale>
          <a:sx n="113" d="100"/>
          <a:sy n="113" d="100"/>
        </p:scale>
        <p:origin x="102"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28421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443ADD-1E36-46D7-8464-4C52D125564A}"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417019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308187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21271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717550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2140712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2581875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2775655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48894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9563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89944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443ADD-1E36-46D7-8464-4C52D125564A}"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407212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443ADD-1E36-46D7-8464-4C52D125564A}"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135114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210373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79898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2B443ADD-1E36-46D7-8464-4C52D125564A}" type="datetimeFigureOut">
              <a:rPr lang="en-US" smtClean="0"/>
              <a:t>9/20/2023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244829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443ADD-1E36-46D7-8464-4C52D125564A}"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BFE9-A3ED-4044-B4A9-71AEBEE9978C}" type="slidenum">
              <a:rPr lang="en-US" smtClean="0"/>
              <a:t>‹#›</a:t>
            </a:fld>
            <a:endParaRPr lang="en-US"/>
          </a:p>
        </p:txBody>
      </p:sp>
    </p:spTree>
    <p:extLst>
      <p:ext uri="{BB962C8B-B14F-4D97-AF65-F5344CB8AC3E}">
        <p14:creationId xmlns:p14="http://schemas.microsoft.com/office/powerpoint/2010/main" val="399621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443ADD-1E36-46D7-8464-4C52D125564A}" type="datetimeFigureOut">
              <a:rPr lang="en-US" smtClean="0"/>
              <a:t>9/20/2023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B46BFE9-A3ED-4044-B4A9-71AEBEE9978C}" type="slidenum">
              <a:rPr lang="en-US" smtClean="0"/>
              <a:t>‹#›</a:t>
            </a:fld>
            <a:endParaRPr lang="en-US"/>
          </a:p>
        </p:txBody>
      </p:sp>
    </p:spTree>
    <p:extLst>
      <p:ext uri="{BB962C8B-B14F-4D97-AF65-F5344CB8AC3E}">
        <p14:creationId xmlns:p14="http://schemas.microsoft.com/office/powerpoint/2010/main" val="20410262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b="1" dirty="0"/>
              <a:t>METHODOLOGY </a:t>
            </a:r>
            <a:r>
              <a:rPr lang="en-US" sz="3200" b="1" dirty="0" smtClean="0"/>
              <a:t/>
            </a:r>
            <a:br>
              <a:rPr lang="en-US" sz="3200" b="1" dirty="0" smtClean="0"/>
            </a:br>
            <a:r>
              <a:rPr lang="en-US" sz="3200" b="1" dirty="0" smtClean="0"/>
              <a:t>for </a:t>
            </a:r>
            <a:r>
              <a:rPr lang="en-US" sz="3200" b="1" dirty="0"/>
              <a:t>Adjusting and/or Reinventing Curricula for the Era of Automated Labor, Green Transition and Digitalization. // Foundation and framework </a:t>
            </a:r>
            <a:r>
              <a:rPr lang="en-US" sz="3200" b="1" dirty="0" smtClean="0"/>
              <a:t>for</a:t>
            </a:r>
            <a:r>
              <a:rPr lang="en-US" sz="3200" b="1" dirty="0" smtClean="0"/>
              <a:t> Project Result 1 of the EIDE Consortium </a:t>
            </a:r>
            <a:r>
              <a:rPr lang="en-US" sz="3200" dirty="0"/>
              <a:t/>
            </a:r>
            <a:br>
              <a:rPr lang="en-US" sz="3200" dirty="0"/>
            </a:br>
            <a:r>
              <a:rPr lang="en-US" sz="3200" dirty="0"/>
              <a:t> </a:t>
            </a:r>
          </a:p>
        </p:txBody>
      </p:sp>
      <p:sp>
        <p:nvSpPr>
          <p:cNvPr id="3" name="Subtitle 2"/>
          <p:cNvSpPr>
            <a:spLocks noGrp="1"/>
          </p:cNvSpPr>
          <p:nvPr>
            <p:ph type="subTitle" idx="1"/>
          </p:nvPr>
        </p:nvSpPr>
        <p:spPr/>
        <p:txBody>
          <a:bodyPr>
            <a:normAutofit fontScale="92500" lnSpcReduction="20000"/>
          </a:bodyPr>
          <a:lstStyle/>
          <a:p>
            <a:r>
              <a:rPr lang="en-US" dirty="0" smtClean="0"/>
              <a:t>PRESENTATION FOR THE WORKSHOP: PR 1 Economics in an Era of Automated Labor, and the necessity to approach to the question of economy from an interdisciplinary perspective</a:t>
            </a:r>
            <a:endParaRPr lang="en-US" dirty="0"/>
          </a:p>
        </p:txBody>
      </p:sp>
    </p:spTree>
    <p:extLst>
      <p:ext uri="{BB962C8B-B14F-4D97-AF65-F5344CB8AC3E}">
        <p14:creationId xmlns:p14="http://schemas.microsoft.com/office/powerpoint/2010/main" val="168406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On the other hand, in cognitive sciences, and in other STEM sciences too, one operates with notions that spring from philosophy, such as consciousness or identity, but the use is spontaneous, philosophically unchecked, without it being subjected to the rigor of the discipline/s (of philosophy and other SSH), used almost colloquially as it builds on evolutionary biology and other relevant sciences, entrenched in materialist presuppositions while supplanting them with Plato's views leading to inconsistent positions. (Cf. Michael Levine and </a:t>
            </a:r>
            <a:r>
              <a:rPr lang="en-US" dirty="0" err="1" smtClean="0"/>
              <a:t>Dany</a:t>
            </a:r>
            <a:r>
              <a:rPr lang="en-US" dirty="0" smtClean="0"/>
              <a:t> Adam, </a:t>
            </a:r>
            <a:r>
              <a:rPr lang="en-US" i="1" dirty="0" smtClean="0"/>
              <a:t>Ahead of the Curve: Hidden Breakthroughs in the Biosciences</a:t>
            </a:r>
            <a:r>
              <a:rPr lang="en-US" dirty="0" smtClean="0"/>
              <a:t>, 2017)</a:t>
            </a:r>
            <a:endParaRPr lang="en-US" dirty="0"/>
          </a:p>
        </p:txBody>
      </p:sp>
    </p:spTree>
    <p:extLst>
      <p:ext uri="{BB962C8B-B14F-4D97-AF65-F5344CB8AC3E}">
        <p14:creationId xmlns:p14="http://schemas.microsoft.com/office/powerpoint/2010/main" val="204083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The interdisciplinary and policy centered study of economy</a:t>
            </a:r>
            <a:endParaRPr lang="en-US" dirty="0" smtClean="0"/>
          </a:p>
        </p:txBody>
      </p:sp>
      <p:sp>
        <p:nvSpPr>
          <p:cNvPr id="3" name="Content Placeholder 2"/>
          <p:cNvSpPr>
            <a:spLocks noGrp="1"/>
          </p:cNvSpPr>
          <p:nvPr>
            <p:ph idx="1"/>
          </p:nvPr>
        </p:nvSpPr>
        <p:spPr/>
        <p:txBody>
          <a:bodyPr>
            <a:normAutofit lnSpcReduction="10000"/>
          </a:bodyPr>
          <a:lstStyle/>
          <a:p>
            <a:pPr marL="0" indent="0">
              <a:buNone/>
            </a:pPr>
            <a:r>
              <a:rPr lang="en-US" dirty="0" smtClean="0"/>
              <a:t>T</a:t>
            </a:r>
            <a:r>
              <a:rPr lang="en-US" sz="2400" dirty="0" smtClean="0"/>
              <a:t>he intergovernmental policy goal of restructuring European economy and socio-political reality shared by all countries in the region represented in the consortium, as well as wider Europe, of an ever greater </a:t>
            </a:r>
            <a:r>
              <a:rPr lang="en-US" sz="2400" dirty="0" err="1" smtClean="0"/>
              <a:t>labour</a:t>
            </a:r>
            <a:r>
              <a:rPr lang="en-US" sz="2400" dirty="0" smtClean="0"/>
              <a:t> automation, accompanied by a boost in the small and medium enterprise (SME) sector, ought to be examined with scientific rigor of an integrative interdisciplinary perspective, i.e., in terms of what it seeks to accomplish and how it will affect the overall societal reality on the continent. </a:t>
            </a:r>
            <a:r>
              <a:rPr lang="en-US" sz="2400" b="1" dirty="0" smtClean="0"/>
              <a:t>It ought to be submitted to such analysis from the multifaceted perspective of economics, social sciences, technologies, cognitive sciences and STEM.</a:t>
            </a:r>
            <a:endParaRPr lang="en-US" sz="2400" b="1" dirty="0"/>
          </a:p>
        </p:txBody>
      </p:sp>
    </p:spTree>
    <p:extLst>
      <p:ext uri="{BB962C8B-B14F-4D97-AF65-F5344CB8AC3E}">
        <p14:creationId xmlns:p14="http://schemas.microsoft.com/office/powerpoint/2010/main" val="3177591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the given green, digital context when economy assumes a geopolitical status… </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n-US" dirty="0"/>
              <a:t>To define the starting points of a topical </a:t>
            </a:r>
            <a:r>
              <a:rPr lang="en-US" dirty="0" smtClean="0"/>
              <a:t>epistemic-methodological </a:t>
            </a:r>
            <a:r>
              <a:rPr lang="en-US" dirty="0"/>
              <a:t>paradigm which will enable collaborative investigation of the phenomenon on the rise of full </a:t>
            </a:r>
            <a:r>
              <a:rPr lang="en-US" dirty="0" err="1"/>
              <a:t>digitalisation</a:t>
            </a:r>
            <a:r>
              <a:rPr lang="en-US" dirty="0"/>
              <a:t> of the society and economy and an ever grater automation of </a:t>
            </a:r>
            <a:r>
              <a:rPr lang="en-US" dirty="0" err="1"/>
              <a:t>labour</a:t>
            </a:r>
            <a:r>
              <a:rPr lang="en-US" dirty="0"/>
              <a:t> and “greening” of the economy and exchange, tackling several key questions. Thus, the main aim is hereby presented as a break-down of several research questions: 1) will a deeply digital society enable equal access to all and what are its challenges of possible exclusion, along the lines of gender and its socio-economic dimension? 2) Will a fully digital Europe of AI be a place of democracy, what are the dangers of sliding into totalitarianism or autocracy? 3) What is the future of environmentalist activism once the “green transition” is mainstreamed into the hands of the nation-states and corporations, where in the society can it position itself as a proper watchdog of the policies underway? </a:t>
            </a:r>
            <a:endParaRPr lang="en-US" dirty="0"/>
          </a:p>
        </p:txBody>
      </p:sp>
    </p:spTree>
    <p:extLst>
      <p:ext uri="{BB962C8B-B14F-4D97-AF65-F5344CB8AC3E}">
        <p14:creationId xmlns:p14="http://schemas.microsoft.com/office/powerpoint/2010/main" val="2018514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a:t>4) What will be the status of physical </a:t>
            </a:r>
            <a:r>
              <a:rPr lang="en-US" dirty="0" err="1"/>
              <a:t>labour</a:t>
            </a:r>
            <a:r>
              <a:rPr lang="en-US" dirty="0"/>
              <a:t> in an ever-greater automation of </a:t>
            </a:r>
            <a:r>
              <a:rPr lang="en-US" dirty="0" err="1"/>
              <a:t>labour</a:t>
            </a:r>
            <a:r>
              <a:rPr lang="en-US" dirty="0"/>
              <a:t> and mushrooming of SME‟s in Europe, and, in this context, what will be the status of Southeast Europe as it is currently lagging behind the rest of the continent? 5) Can STEM and SSH envisage a society in a mutual effort and formulate its priorities such as the question of rights and agencies, differences between subjectivities and means of production (when it comes to machines and AI), can a vision of a democratic, inclusive society and on true industrial productivity set the parameters and goals of technological advancement? 6) Are ethical dilemmas questions of philosophy only or a bottom-up approach of social consensus? In order to be able to produce knowledge that changes the lived realities of the Europeans – EU or not, achievers or under-achievers in terms of science – we intend to distil the main findings into a policy analysis to be shared with the major national and EU level policy makers and other stake-holders beyond academia.</a:t>
            </a:r>
          </a:p>
          <a:p>
            <a:pPr marL="0" indent="0">
              <a:buNone/>
            </a:pPr>
            <a:endParaRPr lang="en-US" dirty="0"/>
          </a:p>
        </p:txBody>
      </p:sp>
    </p:spTree>
    <p:extLst>
      <p:ext uri="{BB962C8B-B14F-4D97-AF65-F5344CB8AC3E}">
        <p14:creationId xmlns:p14="http://schemas.microsoft.com/office/powerpoint/2010/main" val="415169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If the Green Deal succeeds, the ecological crisis will be averted and the European economy will enjoy explosive growth, perhaps comparable to the growth generated by the reconstruction of public infrastructure after World War 2 (although many climate activists, including Greenpeace, criticize the deal that is not ambitious enough to cancel out global warming). Yet until the Green Deal succeeds, even if it fails, it will bring about important effects: it will create a new market, a market for environmental risks conquered by capital; on the new market, the entrepreneurs will be able to convert research and development of clean technologies into public subsidies, public investments and publicly guaranteed credit; the technologies however will remain in private hands, they will be protected against competition as intellectual property, and since the technologies will be developed by public investment, the private property on them will amount to privatization of public assets, to a new wave of private enclosure of public goods, a new wave of accumulation of capital through dispossession (Harvey 1996, 91).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57456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dispossession, however, will be indirect. Instead of enclosing public goods, it will generate inflation and public debt. The inflation will erode the value of labor and social benefits. The need to service the debt will stimulate austerity, particularly if growth fails to meet the expectations. The combined effects of inflation and austerity will make it necessary to limit the access to public goods. The governments can do that by curtailing social rights or by rejecting the demands of segments of the population such as migrants, foreign or precarious workers</a:t>
            </a:r>
            <a:r>
              <a:rPr lang="en-US" dirty="0" smtClean="0"/>
              <a:t>.</a:t>
            </a:r>
          </a:p>
          <a:p>
            <a:pPr marL="0" indent="0">
              <a:buNone/>
            </a:pPr>
            <a:endParaRPr lang="en-US" dirty="0"/>
          </a:p>
          <a:p>
            <a:pPr marL="0" indent="0">
              <a:buNone/>
            </a:pPr>
            <a:r>
              <a:rPr lang="en-US" dirty="0" smtClean="0"/>
              <a:t>These questions cannot be addressed through the classical approach of economics, but require interdisciplinary of anthropology, gender and identity critical theory, political science but also close integration with the STEM as realities at stake in STEM are the ones socially reflected (but also vice versa</a:t>
            </a:r>
            <a:endParaRPr lang="en-US" dirty="0"/>
          </a:p>
        </p:txBody>
      </p:sp>
    </p:spTree>
    <p:extLst>
      <p:ext uri="{BB962C8B-B14F-4D97-AF65-F5344CB8AC3E}">
        <p14:creationId xmlns:p14="http://schemas.microsoft.com/office/powerpoint/2010/main" val="841124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Scope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alignment of teaching and learning in the area of SSH (social sciences and humanities) with the reality of an ever accelerated economic development through automation and digitalization can take the form of either: inventing new curricula or intervening in the existing ones with new themes, problems and research questions that address the era we live in which is transforming into a digital continent if not world. </a:t>
            </a:r>
          </a:p>
          <a:p>
            <a:pPr marL="0" indent="0">
              <a:buNone/>
            </a:pPr>
            <a:r>
              <a:rPr lang="en-US" dirty="0" smtClean="0"/>
              <a:t>In spite of the differences in the country profiles and the analysis of the faculty from the different partners in the project consortium, we have established commonalities that we believe ought to be and could be integrated in the existing curricula through syllabus interventions, or move toward reaccreditation with the same horizontal aspect of keeping in view the dimensions of digitalization and automation</a:t>
            </a:r>
            <a:endParaRPr lang="en-US" dirty="0"/>
          </a:p>
        </p:txBody>
      </p:sp>
    </p:spTree>
    <p:extLst>
      <p:ext uri="{BB962C8B-B14F-4D97-AF65-F5344CB8AC3E}">
        <p14:creationId xmlns:p14="http://schemas.microsoft.com/office/powerpoint/2010/main" val="389190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.Two of the partners in the project are not EU member states but they are full members of the Erasmus program and the European Higher Education Area. Thus, with minor adjustments (“minor” from a technical or administrative point of view, but the alignment with the European Acquis is a “must” for the accession countries), the same rules set by the EU apply to all project partners in this consortium. </a:t>
            </a:r>
          </a:p>
          <a:p>
            <a:pPr marL="0" indent="0">
              <a:buNone/>
            </a:pPr>
            <a:r>
              <a:rPr lang="en-US" dirty="0" smtClean="0"/>
              <a:t>-	Processes of digitalization and rapid technological development will change our part of Europe, even if in an uneven manner compared to the richer or older member states, and this constitutes a socio-political, economic and even ideological transformation in the sense of subject formation of both physical and legal entities;</a:t>
            </a:r>
          </a:p>
          <a:p>
            <a:pPr marL="0" indent="0">
              <a:buNone/>
            </a:pPr>
            <a:endParaRPr lang="en-US" dirty="0"/>
          </a:p>
        </p:txBody>
      </p:sp>
    </p:spTree>
    <p:extLst>
      <p:ext uri="{BB962C8B-B14F-4D97-AF65-F5344CB8AC3E}">
        <p14:creationId xmlns:p14="http://schemas.microsoft.com/office/powerpoint/2010/main" val="192669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Our departments covering the areas </a:t>
            </a:r>
            <a:r>
              <a:rPr lang="en-US" dirty="0"/>
              <a:t>of SSH, cannot stick to the traditional disciplines or political discussions in an abstract and purely academic (if not scholastic) manner, but need to be able to discuss policies scientifically responsibly and thus address the emerging reality of digital societies; the latter refers to </a:t>
            </a:r>
            <a:r>
              <a:rPr lang="en-US" dirty="0" smtClean="0"/>
              <a:t>other </a:t>
            </a:r>
            <a:r>
              <a:rPr lang="en-US" dirty="0"/>
              <a:t>key concepts of </a:t>
            </a:r>
            <a:r>
              <a:rPr lang="en-US" dirty="0" smtClean="0"/>
              <a:t>SSH curricula, such as the future of democracies, possible new social contracts, possibility of a new political-economy and the overall overhaul of what being a citizen and a human subject means (esp. in the light of labor automation, and the human subject rid of its definition in modernity as homo </a:t>
            </a:r>
            <a:r>
              <a:rPr lang="en-US" dirty="0" err="1" smtClean="0"/>
              <a:t>faber</a:t>
            </a:r>
            <a:r>
              <a:rPr lang="en-US" dirty="0" smtClean="0"/>
              <a:t>);</a:t>
            </a:r>
            <a:endParaRPr lang="en-US" dirty="0"/>
          </a:p>
        </p:txBody>
      </p:sp>
    </p:spTree>
    <p:extLst>
      <p:ext uri="{BB962C8B-B14F-4D97-AF65-F5344CB8AC3E}">
        <p14:creationId xmlns:p14="http://schemas.microsoft.com/office/powerpoint/2010/main" val="24211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dirty="0" smtClean="0"/>
              <a:t>- We </a:t>
            </a:r>
            <a:r>
              <a:rPr lang="en-US" dirty="0"/>
              <a:t>raise the question of whether the European Green Deal will effectively tackle the issue of climate crisis or becomes just another form of accruing surplus value detached from its use value (possible zero-net carbon footprints in European companies, at the expense of the outsourced heavily labor and carbon driven preproduction of, e.g., e-fuels, or the threat to the planetary ecosystem by way of ruthless exploitation of mineral resources); which once again proves that we cannot have political discourse in academia detached from understanding and analyzing the policy context.</a:t>
            </a:r>
          </a:p>
          <a:p>
            <a:pPr marL="0" indent="0">
              <a:buNone/>
            </a:pPr>
            <a:endParaRPr lang="en-US" dirty="0"/>
          </a:p>
        </p:txBody>
      </p:sp>
    </p:spTree>
    <p:extLst>
      <p:ext uri="{BB962C8B-B14F-4D97-AF65-F5344CB8AC3E}">
        <p14:creationId xmlns:p14="http://schemas.microsoft.com/office/powerpoint/2010/main" val="1863000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dirty="0" smtClean="0"/>
              <a:t>- We </a:t>
            </a:r>
            <a:r>
              <a:rPr lang="en-US" dirty="0"/>
              <a:t>conclude that </a:t>
            </a:r>
            <a:r>
              <a:rPr lang="en-US" dirty="0" err="1"/>
              <a:t>interdisciplinarity</a:t>
            </a:r>
            <a:r>
              <a:rPr lang="en-US" dirty="0"/>
              <a:t> is an indispensable component even as a dimension of the more conventional fields, let alone the need to pursue interdisciplinary development of areas, with the ambition of going into e deeper integration and closer ties with STEM (as in the cognitive sciences)</a:t>
            </a:r>
          </a:p>
          <a:p>
            <a:pPr marL="0" lvl="0" indent="0">
              <a:buNone/>
            </a:pPr>
            <a:r>
              <a:rPr lang="en-US" dirty="0" smtClean="0"/>
              <a:t>- </a:t>
            </a:r>
            <a:r>
              <a:rPr lang="en-US" dirty="0"/>
              <a:t>We agree, as a consortium, that our considerations of the policy context in an attempt to adjust SSH teaching and research to the emerging era, aligned with our regional context, we will perhaps need to imagine a new political economy (deep crisis of capitalism as we know it, and what is beyond it).</a:t>
            </a:r>
          </a:p>
          <a:p>
            <a:pPr marL="0" indent="0">
              <a:buNone/>
            </a:pPr>
            <a:endParaRPr lang="en-US" dirty="0"/>
          </a:p>
        </p:txBody>
      </p:sp>
    </p:spTree>
    <p:extLst>
      <p:ext uri="{BB962C8B-B14F-4D97-AF65-F5344CB8AC3E}">
        <p14:creationId xmlns:p14="http://schemas.microsoft.com/office/powerpoint/2010/main" val="1353080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dirty="0" smtClean="0"/>
              <a:t>- We </a:t>
            </a:r>
            <a:r>
              <a:rPr lang="en-US" dirty="0"/>
              <a:t>acknowledge that experimental and theoretical go hand in hand with the practical, both in research and in treatment of academic contents: one is called upon reimagining human subjectivity in the emerging reality as it is unavoidable that it undergoes changes, and this philosophical question and a question of the interdisciplinary humanities begs the participation in the conversation of the STEM sciences too. </a:t>
            </a:r>
          </a:p>
          <a:p>
            <a:pPr marL="0" indent="0">
              <a:buNone/>
            </a:pPr>
            <a:endParaRPr lang="en-US" dirty="0"/>
          </a:p>
        </p:txBody>
      </p:sp>
    </p:spTree>
    <p:extLst>
      <p:ext uri="{BB962C8B-B14F-4D97-AF65-F5344CB8AC3E}">
        <p14:creationId xmlns:p14="http://schemas.microsoft.com/office/powerpoint/2010/main" val="178650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sz="1800" b="1" dirty="0"/>
              <a:t>The Epistemic and Methodological Challenge as one of Deep Inter-</a:t>
            </a:r>
            <a:r>
              <a:rPr lang="en-GB" sz="1800" b="1" dirty="0" err="1"/>
              <a:t>Disciplinarity</a:t>
            </a:r>
            <a:r>
              <a:rPr lang="en-GB" sz="1800" b="1" dirty="0"/>
              <a:t>, Creation of Cross-Disciplinary Methodological Toolkits and Applicability: The End of Self-Sufficient Scholarship?</a:t>
            </a:r>
            <a:endParaRPr lang="en-US" sz="2400"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We would affirm that the humanities have contributed to </a:t>
            </a:r>
            <a:r>
              <a:rPr lang="en-US" dirty="0" err="1" smtClean="0"/>
              <a:t>commentarism</a:t>
            </a:r>
            <a:r>
              <a:rPr lang="en-US" dirty="0" smtClean="0"/>
              <a:t> on and perhaps in STEM and AI more specifically, more specifically in the form of a social commentary and philosophical contemplation on topics such as the Self, the post-human, ethics in AI.  Considerations on the self in the digital era has been carried out in the areas of humanities and social sciences, as have notions coming from the humanities, and philosophy in particular, been invoked in technological research and STEM. We argue that this exchanges have been carried out across department and disciplines, however in a manner that has never really challenged the genealogies of the notions and the use they may have in each of the major areas, namely SSH (social sciences and humanities) and STEM, and as promulgated by the EU and EC’s programs, and more recently through STEAM (Science, Technology, Engineering, Arts and Mathematics).</a:t>
            </a:r>
            <a:endParaRPr lang="en-US" dirty="0"/>
          </a:p>
        </p:txBody>
      </p:sp>
    </p:spTree>
    <p:extLst>
      <p:ext uri="{BB962C8B-B14F-4D97-AF65-F5344CB8AC3E}">
        <p14:creationId xmlns:p14="http://schemas.microsoft.com/office/powerpoint/2010/main" val="86618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We </a:t>
            </a:r>
            <a:r>
              <a:rPr lang="en-US" dirty="0"/>
              <a:t>argue that the two major </a:t>
            </a:r>
            <a:r>
              <a:rPr lang="en-US" dirty="0" smtClean="0"/>
              <a:t>fields, SSH and STEM respectively, </a:t>
            </a:r>
            <a:r>
              <a:rPr lang="en-US" dirty="0"/>
              <a:t>seem to be addressing </a:t>
            </a:r>
            <a:r>
              <a:rPr lang="en-US" dirty="0" smtClean="0"/>
              <a:t>shared questions </a:t>
            </a:r>
            <a:r>
              <a:rPr lang="en-US" dirty="0"/>
              <a:t>in a unilateral manner, without creating a language that could be transparent to both areas. </a:t>
            </a:r>
            <a:r>
              <a:rPr lang="en-US" dirty="0" smtClean="0"/>
              <a:t>In other words, we argue </a:t>
            </a:r>
            <a:r>
              <a:rPr lang="en-US" dirty="0"/>
              <a:t>that topics such as subjectivity, consciousness, rationality, irrationality are still in operation in philosophy in manners indebted to pre-modern traditions (the opposition between rational and emotional, the dichotomy between idea and matter) that do not contribute to the debates in the STEM sciences. </a:t>
            </a:r>
          </a:p>
        </p:txBody>
      </p:sp>
    </p:spTree>
    <p:extLst>
      <p:ext uri="{BB962C8B-B14F-4D97-AF65-F5344CB8AC3E}">
        <p14:creationId xmlns:p14="http://schemas.microsoft.com/office/powerpoint/2010/main" val="2684631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138</TotalTime>
  <Words>1801</Words>
  <Application>Microsoft Office PowerPoint</Application>
  <PresentationFormat>Widescreen</PresentationFormat>
  <Paragraphs>25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vt:lpstr>
      <vt:lpstr>METHODOLOGY  for Adjusting and/or Reinventing Curricula for the Era of Automated Labor, Green Transition and Digitalization. // Foundation and framework for Project Result 1 of the EIDE Consortium   </vt:lpstr>
      <vt:lpstr>The Scope</vt:lpstr>
      <vt:lpstr>PowerPoint Presentation</vt:lpstr>
      <vt:lpstr>PowerPoint Presentation</vt:lpstr>
      <vt:lpstr>PowerPoint Presentation</vt:lpstr>
      <vt:lpstr>PowerPoint Presentation</vt:lpstr>
      <vt:lpstr>PowerPoint Presentation</vt:lpstr>
      <vt:lpstr>The Epistemic and Methodological Challenge as one of Deep Inter-Disciplinarity, Creation of Cross-Disciplinary Methodological Toolkits and Applicability: The End of Self-Sufficient Scholarship?</vt:lpstr>
      <vt:lpstr>PowerPoint Presentation</vt:lpstr>
      <vt:lpstr>PowerPoint Presentation</vt:lpstr>
      <vt:lpstr>The interdisciplinary and policy centered study of economy</vt:lpstr>
      <vt:lpstr>In the given green, digital context when economy assumes a geopolitical status…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METHODOLOGY  for Adjusting and/or Reinventing Curricula for the Era of Automated Labor, Green Transition and Digitalization. // Foundation and framework for Project Result 1 of the EIDE Consortium</dc:title>
  <dc:creator>Risto Aleksovski</dc:creator>
  <cp:lastModifiedBy>Risto Aleksovski</cp:lastModifiedBy>
  <cp:revision>8</cp:revision>
  <dcterms:created xsi:type="dcterms:W3CDTF">2023-09-20T09:50:23Z</dcterms:created>
  <dcterms:modified xsi:type="dcterms:W3CDTF">2023-09-20T12:09:04Z</dcterms:modified>
</cp:coreProperties>
</file>